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6" r:id="rId2"/>
    <p:sldId id="1009" r:id="rId3"/>
    <p:sldId id="1010" r:id="rId4"/>
    <p:sldId id="971" r:id="rId5"/>
    <p:sldId id="972" r:id="rId6"/>
    <p:sldId id="973" r:id="rId7"/>
    <p:sldId id="974" r:id="rId8"/>
    <p:sldId id="975" r:id="rId9"/>
    <p:sldId id="976" r:id="rId10"/>
    <p:sldId id="977" r:id="rId11"/>
    <p:sldId id="978" r:id="rId12"/>
    <p:sldId id="979" r:id="rId13"/>
    <p:sldId id="980" r:id="rId14"/>
    <p:sldId id="981" r:id="rId15"/>
    <p:sldId id="983" r:id="rId16"/>
    <p:sldId id="984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2"/>
    <a:srgbClr val="0000FF"/>
    <a:srgbClr val="262626"/>
    <a:srgbClr val="FF0000"/>
    <a:srgbClr val="F40000"/>
    <a:srgbClr val="0067B1"/>
    <a:srgbClr val="004291"/>
    <a:srgbClr val="576B79"/>
    <a:srgbClr val="003468"/>
    <a:srgbClr val="688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5584" autoAdjust="0"/>
  </p:normalViewPr>
  <p:slideViewPr>
    <p:cSldViewPr>
      <p:cViewPr>
        <p:scale>
          <a:sx n="103" d="100"/>
          <a:sy n="103" d="100"/>
        </p:scale>
        <p:origin x="-109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830"/>
    </p:cViewPr>
  </p:sorterViewPr>
  <p:notesViewPr>
    <p:cSldViewPr>
      <p:cViewPr varScale="1">
        <p:scale>
          <a:sx n="62" d="100"/>
          <a:sy n="62" d="100"/>
        </p:scale>
        <p:origin x="3062" y="6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2645" y="8984734"/>
            <a:ext cx="7008744" cy="3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188" tIns="48094" rIns="96188" bIns="48094" anchor="b"/>
          <a:lstStyle/>
          <a:p>
            <a:pPr algn="ctr" eaLnBrk="0" hangingPunct="0">
              <a:defRPr/>
            </a:pPr>
            <a:r>
              <a:rPr lang="en-US" sz="1000" dirty="0">
                <a:latin typeface="Verdana" pitchFamily="34" charset="0"/>
              </a:rPr>
              <a:t>© 2018, Trinity Consultants,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60686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581" tIns="48292" rIns="96581" bIns="4829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581" tIns="48292" rIns="96581" bIns="48292" rtlCol="0"/>
          <a:lstStyle>
            <a:lvl1pPr algn="r">
              <a:defRPr sz="1200"/>
            </a:lvl1pPr>
          </a:lstStyle>
          <a:p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1" tIns="48292" rIns="96581" bIns="482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581" tIns="48292" rIns="96581" bIns="482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581" tIns="48292" rIns="96581" bIns="4829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581" tIns="48292" rIns="96581" bIns="48292" rtlCol="0" anchor="b"/>
          <a:lstStyle>
            <a:lvl1pPr algn="r">
              <a:defRPr sz="1200"/>
            </a:lvl1pPr>
          </a:lstStyle>
          <a:p>
            <a:fld id="{AFC0A9B9-BBA8-4C77-838E-81D6CE1CE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8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82301-7C9F-4937-B360-9B0A600ADB7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5088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9B9-BBA8-4C77-838E-81D6CE1CE8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A913A6-E066-4A56-A345-8C95C186A50A}" type="slidenum">
              <a:rPr lang="en-US" altLang="en-US" sz="1200" smtClean="0"/>
              <a:pPr/>
              <a:t>3</a:t>
            </a:fld>
            <a:endParaRPr lang="en-US" altLang="en-US" sz="1200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0388"/>
            <a:ext cx="5029200" cy="4138612"/>
          </a:xfrm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1936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16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0A9B9-BBA8-4C77-838E-81D6CE1CE85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title slide_stnd option1 clouds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740025"/>
            <a:ext cx="6781800" cy="14700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2920" y="4495800"/>
            <a:ext cx="4297680" cy="64008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00D2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Class city, state  ♦  Date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312920" y="5181600"/>
            <a:ext cx="42976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291"/>
              </a:solidFill>
              <a:effectLst/>
              <a:uLnTx/>
              <a:uFillTx/>
              <a:latin typeface="Trebuchet MS" pitchFamily="34" charset="0"/>
              <a:ea typeface="+mn-ea"/>
              <a:cs typeface="Arial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19600" y="5257800"/>
            <a:ext cx="422751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00D2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Instructor Name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16938" y="17463"/>
            <a:ext cx="609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fld id="{4E065C78-9A8F-4FB3-8ABD-E6FC49552CB7}" type="slidenum">
              <a:rPr lang="en-US" sz="2000" smtClean="0">
                <a:latin typeface="Cambria" pitchFamily="18" charset="0"/>
              </a:rPr>
              <a:pPr algn="ctr" eaLnBrk="1" hangingPunct="1">
                <a:defRPr/>
              </a:pPr>
              <a:t>‹#›</a:t>
            </a:fld>
            <a:endParaRPr lang="en-US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773362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67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457200"/>
            <a:ext cx="8058150" cy="58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143000"/>
            <a:ext cx="3924300" cy="5715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1143000"/>
            <a:ext cx="39243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title slide_stnd option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740025"/>
            <a:ext cx="6172200" cy="14700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2920" y="4495800"/>
            <a:ext cx="4297680" cy="64008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00D2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Class city, state  ♦  Date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312920" y="5181600"/>
            <a:ext cx="42976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291"/>
              </a:solidFill>
              <a:effectLst/>
              <a:uLnTx/>
              <a:uFillTx/>
              <a:latin typeface="Trebuchet MS" pitchFamily="34" charset="0"/>
              <a:ea typeface="+mn-ea"/>
              <a:cs typeface="Arial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19600" y="5257800"/>
            <a:ext cx="4227513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00D2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Instructor Name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16938" y="17463"/>
            <a:ext cx="609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fld id="{4E065C78-9A8F-4FB3-8ABD-E6FC49552CB7}" type="slidenum">
              <a:rPr lang="en-US" sz="2000" smtClean="0">
                <a:latin typeface="Cambria" pitchFamily="18" charset="0"/>
              </a:rPr>
              <a:pPr algn="ctr" eaLnBrk="1" hangingPunct="1">
                <a:defRPr/>
              </a:pPr>
              <a:t>‹#›</a:t>
            </a:fld>
            <a:endParaRPr lang="en-US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title slide_stnd option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40025"/>
            <a:ext cx="5334000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4495800"/>
            <a:ext cx="4297680" cy="6400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>
                <a:solidFill>
                  <a:srgbClr val="0000D2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Class city, state  ♦  Date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312920" y="5181600"/>
            <a:ext cx="42976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291"/>
              </a:solidFill>
              <a:effectLst/>
              <a:uLnTx/>
              <a:uFillTx/>
              <a:latin typeface="Trebuchet MS" pitchFamily="34" charset="0"/>
              <a:ea typeface="+mn-ea"/>
              <a:cs typeface="Arial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5257800"/>
            <a:ext cx="422751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00D2"/>
                </a:solidFill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Instructor Name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10600" y="152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16938" y="17463"/>
            <a:ext cx="609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fld id="{4E065C78-9A8F-4FB3-8ABD-E6FC49552CB7}" type="slidenum">
              <a:rPr lang="en-US" sz="2000" smtClean="0">
                <a:latin typeface="Cambria" pitchFamily="18" charset="0"/>
              </a:rPr>
              <a:pPr algn="ctr" eaLnBrk="1" hangingPunct="1">
                <a:defRPr/>
              </a:pPr>
              <a:t>‹#›</a:t>
            </a:fld>
            <a:endParaRPr lang="en-US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itle slide_custom op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0025"/>
            <a:ext cx="5029200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4495800"/>
            <a:ext cx="4297680" cy="6400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400">
                <a:solidFill>
                  <a:srgbClr val="0000D2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Class city, state  ♦  Date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312920" y="5181600"/>
            <a:ext cx="42976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4291"/>
                </a:solidFill>
                <a:latin typeface="Trebuchet MS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4291"/>
              </a:solidFill>
              <a:effectLst/>
              <a:uLnTx/>
              <a:uFillTx/>
              <a:latin typeface="Trebuchet MS" pitchFamily="34" charset="0"/>
              <a:ea typeface="+mn-ea"/>
              <a:cs typeface="Arial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" y="5257800"/>
            <a:ext cx="422751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00D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Instructor Name</a:t>
            </a:r>
          </a:p>
        </p:txBody>
      </p:sp>
      <p:pic>
        <p:nvPicPr>
          <p:cNvPr id="12" name="Picture 11" descr="new york giant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00" y="4953000"/>
            <a:ext cx="1171575" cy="1524000"/>
          </a:xfrm>
          <a:prstGeom prst="rect">
            <a:avLst/>
          </a:prstGeom>
        </p:spPr>
      </p:pic>
      <p:pic>
        <p:nvPicPr>
          <p:cNvPr id="13" name="Picture 12" descr="logo_epaseal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29400" y="5029200"/>
            <a:ext cx="952500" cy="1057275"/>
          </a:xfrm>
          <a:prstGeom prst="rect">
            <a:avLst/>
          </a:prstGeom>
        </p:spPr>
      </p:pic>
      <p:pic>
        <p:nvPicPr>
          <p:cNvPr id="18" name="Picture 17" descr="patriot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29400" y="6000750"/>
            <a:ext cx="942975" cy="62865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516938" y="17463"/>
            <a:ext cx="609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fld id="{4E065C78-9A8F-4FB3-8ABD-E6FC49552CB7}" type="slidenum">
              <a:rPr lang="en-US" sz="2000" smtClean="0">
                <a:latin typeface="Cambria" pitchFamily="18" charset="0"/>
              </a:rPr>
              <a:pPr algn="ctr" eaLnBrk="1" hangingPunct="1">
                <a:defRPr/>
              </a:pPr>
              <a:t>‹#›</a:t>
            </a:fld>
            <a:endParaRPr lang="en-US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D2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1038"/>
            <a:ext cx="8229600" cy="2773362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1676400"/>
            <a:ext cx="8153400" cy="0"/>
          </a:xfrm>
          <a:prstGeom prst="line">
            <a:avLst/>
          </a:prstGeom>
          <a:ln w="41275" cap="rnd">
            <a:solidFill>
              <a:srgbClr val="E31B2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33400" y="5105400"/>
            <a:ext cx="8153400" cy="0"/>
          </a:xfrm>
          <a:prstGeom prst="line">
            <a:avLst/>
          </a:prstGeom>
          <a:ln w="41275" cap="rnd">
            <a:solidFill>
              <a:srgbClr val="E31B2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48200" y="15240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5240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200" y="1524000"/>
            <a:ext cx="4038600" cy="4525963"/>
          </a:xfrm>
        </p:spPr>
        <p:txBody>
          <a:bodyPr>
            <a:normAutofit/>
          </a:bodyPr>
          <a:lstStyle>
            <a:lvl1pPr algn="l">
              <a:buClr>
                <a:srgbClr val="E31B23"/>
              </a:buClr>
              <a:buFont typeface="Calibri" pitchFamily="34" charset="0"/>
              <a:buChar char="˃"/>
              <a:defRPr sz="2800" b="0">
                <a:solidFill>
                  <a:srgbClr val="262626"/>
                </a:solidFill>
                <a:latin typeface="Trebuchet MS" pitchFamily="34" charset="0"/>
              </a:defRPr>
            </a:lvl1pPr>
            <a:lvl2pPr marL="860425" indent="-403225" algn="l">
              <a:buClr>
                <a:srgbClr val="E31B23"/>
              </a:buClr>
              <a:buSzPct val="70000"/>
              <a:buFont typeface="Wingdings" pitchFamily="2" charset="2"/>
              <a:buChar char="v"/>
              <a:defRPr sz="2400" b="0">
                <a:solidFill>
                  <a:srgbClr val="262626"/>
                </a:solidFill>
                <a:latin typeface="Trebuchet MS" pitchFamily="34" charset="0"/>
              </a:defRPr>
            </a:lvl2pPr>
            <a:lvl3pPr algn="l">
              <a:buClr>
                <a:srgbClr val="E31B23"/>
              </a:buClr>
              <a:buSzPct val="70000"/>
              <a:buFontTx/>
              <a:buChar char="♦"/>
              <a:defRPr sz="2000">
                <a:solidFill>
                  <a:srgbClr val="262626"/>
                </a:solidFill>
                <a:latin typeface="Trebuchet MS" pitchFamily="34" charset="0"/>
              </a:defRPr>
            </a:lvl3pPr>
            <a:lvl4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4pPr>
            <a:lvl5pPr algn="l">
              <a:buClr>
                <a:srgbClr val="E31B23"/>
              </a:buClr>
              <a:defRPr sz="1800">
                <a:solidFill>
                  <a:srgbClr val="262626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title slide_no logo_stnd option1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28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9BE2595C-5426-4268-84CE-E4C710C02B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CI 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017142" y="6338324"/>
            <a:ext cx="1050658" cy="339844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04800" y="6477000"/>
            <a:ext cx="4267200" cy="152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D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Environmental Solutions Delivered Uncommonly Well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D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516938" y="17463"/>
            <a:ext cx="6096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fld id="{4E065C78-9A8F-4FB3-8ABD-E6FC49552CB7}" type="slidenum">
              <a:rPr lang="en-US" sz="2000" smtClean="0">
                <a:latin typeface="Cambria" pitchFamily="18" charset="0"/>
              </a:rPr>
              <a:pPr algn="ctr" eaLnBrk="1" hangingPunct="1">
                <a:defRPr/>
              </a:pPr>
              <a:t>‹#›</a:t>
            </a:fld>
            <a:endParaRPr lang="en-US" sz="2000" dirty="0" smtClean="0"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62" r:id="rId5"/>
    <p:sldLayoutId id="2147483663" r:id="rId6"/>
    <p:sldLayoutId id="2147483664" r:id="rId7"/>
    <p:sldLayoutId id="2147483671" r:id="rId8"/>
    <p:sldLayoutId id="2147483665" r:id="rId9"/>
    <p:sldLayoutId id="2147483666" r:id="rId10"/>
    <p:sldLayoutId id="2147483672" r:id="rId11"/>
    <p:sldLayoutId id="2147483670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00D2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31B25"/>
        </a:buClr>
        <a:buSzPct val="90000"/>
        <a:buFont typeface="Calibri" pitchFamily="34" charset="0"/>
        <a:buChar char="˃"/>
        <a:defRPr sz="32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1pPr>
      <a:lvl2pPr marL="806450" indent="-349250" algn="l" defTabSz="914400" rtl="0" eaLnBrk="1" latinLnBrk="0" hangingPunct="1">
        <a:spcBef>
          <a:spcPct val="20000"/>
        </a:spcBef>
        <a:buClr>
          <a:srgbClr val="E31B25"/>
        </a:buClr>
        <a:buSzPct val="80000"/>
        <a:buFont typeface="Wingdings" pitchFamily="2" charset="2"/>
        <a:buChar char="v"/>
        <a:tabLst>
          <a:tab pos="804863" algn="l"/>
        </a:tabLst>
        <a:defRPr sz="28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31B25"/>
        </a:buClr>
        <a:buSzPct val="80000"/>
        <a:buFontTx/>
        <a:buChar char="♦"/>
        <a:defRPr sz="24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»"/>
        <a:defRPr sz="20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sherer@trinityconsultants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667001"/>
            <a:ext cx="8610600" cy="1142999"/>
          </a:xfrm>
        </p:spPr>
        <p:txBody>
          <a:bodyPr>
            <a:noAutofit/>
          </a:bodyPr>
          <a:lstStyle/>
          <a:p>
            <a:r>
              <a:rPr lang="en-US" dirty="0" smtClean="0"/>
              <a:t>Preparing for a Stack Test 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4160520"/>
            <a:ext cx="548640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90000"/>
              <a:buFontTx/>
              <a:buNone/>
              <a:defRPr sz="2400" kern="1200">
                <a:solidFill>
                  <a:srgbClr val="0000D2"/>
                </a:solidFill>
                <a:latin typeface="Trebuchet MS" pitchFamily="34" charset="0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80000"/>
              <a:buFont typeface="Wingdings" pitchFamily="2" charset="2"/>
              <a:buNone/>
              <a:tabLst>
                <a:tab pos="804863" algn="l"/>
              </a:tabLst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8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February 2018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2741" y="4907280"/>
            <a:ext cx="3886200" cy="1318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90000"/>
              <a:buFontTx/>
              <a:buNone/>
              <a:defRPr sz="2400" kern="1200">
                <a:solidFill>
                  <a:srgbClr val="0000D2"/>
                </a:solidFill>
                <a:latin typeface="Trebuchet MS" pitchFamily="34" charset="0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80000"/>
              <a:buFont typeface="Wingdings" pitchFamily="2" charset="2"/>
              <a:buNone/>
              <a:tabLst>
                <a:tab pos="804863" algn="l"/>
              </a:tabLst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31B25"/>
              </a:buClr>
              <a:buSzPct val="80000"/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Mike Sherer</a:t>
            </a:r>
          </a:p>
          <a:p>
            <a:r>
              <a:rPr lang="en-US" sz="2000" dirty="0" smtClean="0"/>
              <a:t>Principal Consultant</a:t>
            </a:r>
          </a:p>
          <a:p>
            <a:r>
              <a:rPr lang="en-US" sz="2000" dirty="0" smtClean="0"/>
              <a:t>Trinity Consultants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21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Compliance Testing – Possible Steps</a:t>
            </a:r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(1 of 5)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air permit conditions and relevant regulations to determine all requirements.</a:t>
            </a:r>
          </a:p>
          <a:p>
            <a:endParaRPr lang="en-US" sz="2400" dirty="0"/>
          </a:p>
          <a:p>
            <a:r>
              <a:rPr lang="en-US" sz="2400" dirty="0" smtClean="0"/>
              <a:t>Review regulatory agency compliance test guidelines.</a:t>
            </a:r>
          </a:p>
          <a:p>
            <a:endParaRPr lang="en-US" sz="2400" dirty="0"/>
          </a:p>
          <a:p>
            <a:r>
              <a:rPr lang="en-US" sz="2400" dirty="0" smtClean="0"/>
              <a:t>Develop in-house test plan, with test methods, detection limits, timeline, resources, access equipment, physical stack/exhaust duct modifications, etc. Develop testing company scope of work. Will engineering test be done?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02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Compliance Testing – Possible Steps </a:t>
            </a:r>
            <a:r>
              <a:rPr lang="en-US" sz="2800" dirty="0" smtClean="0">
                <a:solidFill>
                  <a:srgbClr val="FFC000"/>
                </a:solidFill>
              </a:rPr>
              <a:t>(2 </a:t>
            </a:r>
            <a:r>
              <a:rPr lang="en-US" sz="2800" dirty="0">
                <a:solidFill>
                  <a:srgbClr val="FFC000"/>
                </a:solidFill>
              </a:rPr>
              <a:t>of 5)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Select testing companies to </a:t>
            </a:r>
            <a:r>
              <a:rPr lang="en-US" sz="2400" dirty="0" smtClean="0"/>
              <a:t>quote, </a:t>
            </a:r>
            <a:r>
              <a:rPr lang="en-US" sz="2400" dirty="0"/>
              <a:t>if </a:t>
            </a:r>
            <a:r>
              <a:rPr lang="en-US" sz="2400" dirty="0" smtClean="0"/>
              <a:t>quotes needed</a:t>
            </a:r>
            <a:r>
              <a:rPr lang="en-US" sz="2400" dirty="0"/>
              <a:t>. Provide detailed scope of work to testing companies, and request </a:t>
            </a:r>
            <a:r>
              <a:rPr lang="en-US" sz="2400" dirty="0" smtClean="0"/>
              <a:t>quotes with due date.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Get funding approved, including </a:t>
            </a:r>
          </a:p>
          <a:p>
            <a:pPr marL="0" indent="0">
              <a:buNone/>
              <a:tabLst>
                <a:tab pos="3476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contingencies.</a:t>
            </a:r>
          </a:p>
          <a:p>
            <a:endParaRPr lang="en-US" sz="2400" dirty="0"/>
          </a:p>
          <a:p>
            <a:r>
              <a:rPr lang="en-US" sz="2400" dirty="0" smtClean="0"/>
              <a:t>Select testing company and issue authorization to proceed (e.g., P.O.). Have on-site pre-test meeting and sampling location(s) survey. Develop timeline, actions needed, testing variances, and responsibilities.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38400"/>
            <a:ext cx="1878575" cy="17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Compliance Testing – Possible Steps </a:t>
            </a:r>
            <a:r>
              <a:rPr lang="en-US" sz="2800" dirty="0" smtClean="0">
                <a:solidFill>
                  <a:srgbClr val="FFC000"/>
                </a:solidFill>
              </a:rPr>
              <a:t>(3 </a:t>
            </a:r>
            <a:r>
              <a:rPr lang="en-US" sz="2800" dirty="0">
                <a:solidFill>
                  <a:srgbClr val="FFC000"/>
                </a:solidFill>
              </a:rPr>
              <a:t>of 5)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Develop test </a:t>
            </a:r>
            <a:r>
              <a:rPr lang="en-US" sz="2400" dirty="0" smtClean="0"/>
              <a:t>protocol, with regulatory agency submittal form if applicable. Due to business information, confidentiality may need to be claimed and included. Send </a:t>
            </a:r>
            <a:r>
              <a:rPr lang="en-US" sz="2400" dirty="0"/>
              <a:t>certified to regulatory </a:t>
            </a:r>
            <a:r>
              <a:rPr lang="en-US" sz="2400" dirty="0" smtClean="0"/>
              <a:t>agency (some want hard copy and electronic copy). </a:t>
            </a:r>
            <a:r>
              <a:rPr lang="en-US" sz="2400" dirty="0"/>
              <a:t>Please ensure enough time before test dates (usually specified in permit conditions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Receive regulatory agency approval of test protocol before test date(s).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4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Compliance Testing – Possible Steps </a:t>
            </a:r>
            <a:r>
              <a:rPr lang="en-US" sz="2800" dirty="0" smtClean="0">
                <a:solidFill>
                  <a:srgbClr val="FFC000"/>
                </a:solidFill>
              </a:rPr>
              <a:t>(4 </a:t>
            </a:r>
            <a:r>
              <a:rPr lang="en-US" sz="2800" dirty="0">
                <a:solidFill>
                  <a:srgbClr val="FFC000"/>
                </a:solidFill>
              </a:rPr>
              <a:t>of 5)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Test date notifications may be required, so make sure this is done in test protocol as a defined statement or separate communication as required.</a:t>
            </a:r>
          </a:p>
          <a:p>
            <a:endParaRPr lang="en-US" sz="2400" dirty="0"/>
          </a:p>
          <a:p>
            <a:r>
              <a:rPr lang="en-US" sz="2400" dirty="0" smtClean="0"/>
              <a:t>Good idea to determine if regulatory agency is observing compliance test and make sure facility   access approval is completed.</a:t>
            </a:r>
          </a:p>
          <a:p>
            <a:endParaRPr lang="en-US" sz="2400" dirty="0"/>
          </a:p>
          <a:p>
            <a:r>
              <a:rPr lang="en-US" sz="2400" dirty="0" smtClean="0"/>
              <a:t>Test day(s): conduct engineering test if applicable, and then compliance test. Testing coordination between all parties involved is critical. Review any data available as it is generated</a:t>
            </a:r>
            <a:r>
              <a:rPr lang="en-US" sz="2400" dirty="0"/>
              <a:t>. Food and water are always good!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1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Compliance Testing – Possible Steps </a:t>
            </a:r>
            <a:r>
              <a:rPr lang="en-US" sz="2800" dirty="0" smtClean="0">
                <a:solidFill>
                  <a:srgbClr val="FFC000"/>
                </a:solidFill>
              </a:rPr>
              <a:t>(5 </a:t>
            </a:r>
            <a:r>
              <a:rPr lang="en-US" sz="2800" dirty="0">
                <a:solidFill>
                  <a:srgbClr val="FFC000"/>
                </a:solidFill>
              </a:rPr>
              <a:t>of 5)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test data and QA/QC as part of draft report development. Testing company should notify facility personnel of any concerns prior to sending draft report.</a:t>
            </a:r>
          </a:p>
          <a:p>
            <a:endParaRPr lang="en-US" sz="2400" dirty="0"/>
          </a:p>
          <a:p>
            <a:r>
              <a:rPr lang="en-US" sz="2400" dirty="0" smtClean="0"/>
              <a:t>Review and issue final report to regulatory agency within timing allowed. There could be a regulatory agency submittal form. Also further confidentiality claims if needed.</a:t>
            </a:r>
          </a:p>
          <a:p>
            <a:endParaRPr lang="en-US" sz="2400" dirty="0"/>
          </a:p>
          <a:p>
            <a:r>
              <a:rPr lang="en-US" sz="2400" dirty="0" smtClean="0"/>
              <a:t>Ensure compliance test approval communication is received from the regulatory agency.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0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96258" name="Subtitle 2"/>
          <p:cNvSpPr>
            <a:spLocks noGrp="1"/>
          </p:cNvSpPr>
          <p:nvPr>
            <p:ph type="subTitle" idx="4294967295"/>
          </p:nvPr>
        </p:nvSpPr>
        <p:spPr>
          <a:xfrm>
            <a:off x="1295400" y="3810000"/>
            <a:ext cx="6400800" cy="1752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Webdings" pitchFamily="18" charset="2"/>
              <a:buNone/>
            </a:pPr>
            <a:endParaRPr lang="en-US" sz="2800" dirty="0" smtClean="0"/>
          </a:p>
          <a:p>
            <a:pPr marL="0" indent="0" algn="ctr">
              <a:spcBef>
                <a:spcPct val="0"/>
              </a:spcBef>
              <a:buFont typeface="Webdings" pitchFamily="18" charset="2"/>
              <a:buNone/>
            </a:pPr>
            <a:endParaRPr lang="en-US" sz="2800" i="1" dirty="0" smtClean="0"/>
          </a:p>
          <a:p>
            <a:pPr marL="0" indent="0" algn="ctr">
              <a:spcBef>
                <a:spcPct val="0"/>
              </a:spcBef>
              <a:buFont typeface="Webdings" pitchFamily="18" charset="2"/>
              <a:buNone/>
            </a:pPr>
            <a:endParaRPr lang="en-US" sz="2800" dirty="0" smtClean="0"/>
          </a:p>
          <a:p>
            <a:pPr marL="0" indent="0" algn="ctr">
              <a:buFont typeface="Webdings" pitchFamily="18" charset="2"/>
              <a:buNone/>
            </a:pPr>
            <a:endParaRPr lang="en-US" sz="2800" dirty="0" smtClean="0"/>
          </a:p>
          <a:p>
            <a:pPr marL="0" indent="0" algn="ctr">
              <a:buFont typeface="Webdings" pitchFamily="18" charset="2"/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72" y="1829143"/>
            <a:ext cx="4571657" cy="45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Contact Us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7625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itchFamily="18" charset="0"/>
              </a:rPr>
              <a:t>Mike Sherer – </a:t>
            </a:r>
            <a:r>
              <a:rPr lang="en-US" sz="2800" i="1" dirty="0" smtClean="0">
                <a:latin typeface="Cambria" pitchFamily="18" charset="0"/>
                <a:hlinkClick r:id="rId3"/>
              </a:rPr>
              <a:t>msherer@trinityconsultants.com</a:t>
            </a:r>
            <a:endParaRPr lang="en-US" sz="2800" i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Cambria" pitchFamily="18" charset="0"/>
            </a:endParaRPr>
          </a:p>
          <a:p>
            <a:r>
              <a:rPr lang="en-US" sz="2800" dirty="0" smtClean="0">
                <a:latin typeface="Cambria" pitchFamily="18" charset="0"/>
              </a:rPr>
              <a:t>Trinity Phoenix</a:t>
            </a:r>
          </a:p>
          <a:p>
            <a:pPr lvl="1">
              <a:buNone/>
            </a:pPr>
            <a:r>
              <a:rPr lang="en-US" sz="2400" dirty="0">
                <a:latin typeface="Cambria" pitchFamily="18" charset="0"/>
              </a:rPr>
              <a:t>1661 E Camelback </a:t>
            </a:r>
            <a:r>
              <a:rPr lang="en-US" sz="2400" dirty="0" smtClean="0">
                <a:latin typeface="Cambria" pitchFamily="18" charset="0"/>
              </a:rPr>
              <a:t>Road, Suite </a:t>
            </a:r>
            <a:r>
              <a:rPr lang="en-US" sz="2400" dirty="0">
                <a:latin typeface="Cambria" pitchFamily="18" charset="0"/>
              </a:rPr>
              <a:t>290</a:t>
            </a:r>
          </a:p>
          <a:p>
            <a:pPr lvl="1">
              <a:buNone/>
            </a:pPr>
            <a:r>
              <a:rPr lang="en-US" sz="2400" dirty="0">
                <a:latin typeface="Cambria" pitchFamily="18" charset="0"/>
              </a:rPr>
              <a:t>Phoenix, AZ 85016</a:t>
            </a:r>
          </a:p>
          <a:p>
            <a:pPr lvl="1">
              <a:buNone/>
            </a:pPr>
            <a:r>
              <a:rPr lang="en-US" sz="2400" dirty="0">
                <a:latin typeface="Cambria" pitchFamily="18" charset="0"/>
              </a:rPr>
              <a:t>Phone: </a:t>
            </a:r>
            <a:r>
              <a:rPr lang="en-US" sz="2400" dirty="0" smtClean="0">
                <a:latin typeface="Cambria" pitchFamily="18" charset="0"/>
              </a:rPr>
              <a:t>602-274-2900</a:t>
            </a:r>
            <a:endParaRPr lang="en-US" sz="2400" dirty="0">
              <a:latin typeface="Cambria" pitchFamily="18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Cambria" pitchFamily="18" charset="0"/>
              </a:rPr>
              <a:t>http://www.trinityconsultants.com/phoenix/</a:t>
            </a:r>
          </a:p>
          <a:p>
            <a:pPr lvl="1"/>
            <a:endParaRPr lang="en-US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Agenda</a:t>
            </a:r>
            <a:endParaRPr lang="en-US" sz="1800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447800"/>
            <a:ext cx="85344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31B23"/>
              </a:buClr>
              <a:buSzPct val="90000"/>
              <a:buFont typeface="Calibri" pitchFamily="34" charset="0"/>
              <a:buChar char="˃"/>
              <a:defRPr sz="3200" b="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860425" indent="-403225" algn="l" defTabSz="914400" rtl="0" eaLnBrk="1" latinLnBrk="0" hangingPunct="1">
              <a:spcBef>
                <a:spcPct val="20000"/>
              </a:spcBef>
              <a:buClr>
                <a:srgbClr val="E31B23"/>
              </a:buClr>
              <a:buSzPct val="70000"/>
              <a:buFont typeface="Wingdings" pitchFamily="2" charset="2"/>
              <a:buChar char="v"/>
              <a:tabLst>
                <a:tab pos="804863" algn="l"/>
              </a:tabLst>
              <a:defRPr sz="2800" b="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31B23"/>
              </a:buClr>
              <a:buSzPct val="70000"/>
              <a:buFontTx/>
              <a:buChar char="♦"/>
              <a:defRPr sz="24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31B23"/>
              </a:buClr>
              <a:buFont typeface="Arial" pitchFamily="34" charset="0"/>
              <a:buChar char="–"/>
              <a:defRPr sz="20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31B23"/>
              </a:buClr>
              <a:buFont typeface="Arial" pitchFamily="34" charset="0"/>
              <a:buChar char="»"/>
              <a:defRPr sz="2000" kern="1200">
                <a:solidFill>
                  <a:srgbClr val="262626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latin typeface="Cambria" pitchFamily="18" charset="0"/>
              </a:rPr>
              <a:t>General Testing Information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18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Engineering Testing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Compliance Testing</a:t>
            </a:r>
            <a:endParaRPr lang="en-US" sz="2800" i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6705600" cy="584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Centralized Scrubber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057400"/>
            <a:ext cx="4572000" cy="4419600"/>
          </a:xfrm>
        </p:spPr>
        <p:txBody>
          <a:bodyPr/>
          <a:lstStyle/>
          <a:p>
            <a:pPr marL="914400" lvl="2" indent="177800"/>
            <a:endParaRPr lang="en-US" altLang="en-US" sz="1600" dirty="0" smtClean="0"/>
          </a:p>
        </p:txBody>
      </p:sp>
      <p:pic>
        <p:nvPicPr>
          <p:cNvPr id="16388" name="Picture 4" descr="bm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543800" cy="4495800"/>
          </a:xfrm>
        </p:spPr>
      </p:pic>
    </p:spTree>
    <p:extLst>
      <p:ext uri="{BB962C8B-B14F-4D97-AF65-F5344CB8AC3E}">
        <p14:creationId xmlns:p14="http://schemas.microsoft.com/office/powerpoint/2010/main" val="34866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General Testing Info</a:t>
            </a:r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(1 of 3)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Be ready for the unexpected! It usually does not go the way it is planned. Plan for additional test runs.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 clear on what is being tested, and that the test methods to be used will provide data required. </a:t>
            </a:r>
          </a:p>
          <a:p>
            <a:endParaRPr lang="en-US" sz="2400" dirty="0"/>
          </a:p>
          <a:p>
            <a:r>
              <a:rPr lang="en-US" sz="2400" dirty="0"/>
              <a:t>This includes understanding gas </a:t>
            </a:r>
            <a:r>
              <a:rPr lang="en-US" sz="2400" dirty="0" smtClean="0"/>
              <a:t>matrix, analytical methods to be used for samples, and all detection limits.</a:t>
            </a:r>
          </a:p>
          <a:p>
            <a:endParaRPr lang="en-US" sz="2400" dirty="0"/>
          </a:p>
          <a:p>
            <a:r>
              <a:rPr lang="en-US" sz="2400" dirty="0" smtClean="0"/>
              <a:t>Review detection limits with available data (e.g., air flow) to ensure that detection limits will provide usable results.</a:t>
            </a:r>
          </a:p>
          <a:p>
            <a:endParaRPr lang="en-US" sz="2400" dirty="0"/>
          </a:p>
          <a:p>
            <a:r>
              <a:rPr lang="en-US" sz="2400" dirty="0" smtClean="0"/>
              <a:t>Work with site personnel to determine if any data could be useful for them.</a:t>
            </a:r>
          </a:p>
          <a:p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5" name="Picture 5" descr="MCj033433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8713"/>
            <a:ext cx="1447800" cy="155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5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General </a:t>
            </a:r>
            <a:r>
              <a:rPr lang="en-US" sz="3200" u="sng" dirty="0" smtClean="0"/>
              <a:t>Testing Info</a:t>
            </a:r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(2 </a:t>
            </a:r>
            <a:r>
              <a:rPr lang="en-US" sz="2800" dirty="0">
                <a:solidFill>
                  <a:srgbClr val="FFC000"/>
                </a:solidFill>
              </a:rPr>
              <a:t>of 3)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Understand before testing how to review data once available (don’t sample for unusable data</a:t>
            </a:r>
            <a:r>
              <a:rPr lang="en-US" sz="2400" dirty="0"/>
              <a:t>). Review sampling locations to meet EPA Methods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Work with testing companies that are similar in your approaches and want to assist facility personnel.</a:t>
            </a:r>
          </a:p>
          <a:p>
            <a:endParaRPr lang="en-US" sz="2400" dirty="0"/>
          </a:p>
          <a:p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safe access for testers. Understand safety equipment needed, provide safety training, and provide company safety procedures.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4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General </a:t>
            </a:r>
            <a:r>
              <a:rPr lang="en-US" sz="3200" u="sng" dirty="0" smtClean="0"/>
              <a:t>Testing Info</a:t>
            </a:r>
            <a:r>
              <a:rPr lang="en-US" sz="32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(3 </a:t>
            </a:r>
            <a:r>
              <a:rPr lang="en-US" sz="2800" dirty="0">
                <a:solidFill>
                  <a:srgbClr val="FFC000"/>
                </a:solidFill>
              </a:rPr>
              <a:t>of 3)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Work closely </a:t>
            </a:r>
            <a:r>
              <a:rPr lang="en-US" sz="2400" dirty="0"/>
              <a:t>with all personnel involved </a:t>
            </a:r>
            <a:r>
              <a:rPr lang="en-US" sz="2400" dirty="0" smtClean="0"/>
              <a:t>(including process, engineering, </a:t>
            </a:r>
            <a:r>
              <a:rPr lang="en-US" sz="2400" dirty="0"/>
              <a:t>and </a:t>
            </a:r>
            <a:r>
              <a:rPr lang="en-US" sz="2400" dirty="0" smtClean="0"/>
              <a:t>facilities), with frequent planning meetings. Understand how each process and control device operates, and ensure enough product flow and chemicals available for testing.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control device is involved, ensure operation is reviewed for what is needed for testing (minimum combustion temperature, scrubber recirculation rate, maximum air flow, etc.).</a:t>
            </a:r>
          </a:p>
          <a:p>
            <a:endParaRPr lang="en-US" sz="2400" dirty="0"/>
          </a:p>
          <a:p>
            <a:r>
              <a:rPr lang="en-US" sz="2400" dirty="0" smtClean="0"/>
              <a:t>Secure enough funding, including contingencies.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28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Engineering Testing</a:t>
            </a:r>
            <a:r>
              <a:rPr lang="en-US" sz="3200" dirty="0" smtClean="0"/>
              <a:t> </a:t>
            </a:r>
            <a:r>
              <a:rPr lang="en-US" sz="2800" dirty="0">
                <a:solidFill>
                  <a:srgbClr val="FFC000"/>
                </a:solidFill>
              </a:rPr>
              <a:t>(1 of </a:t>
            </a:r>
            <a:r>
              <a:rPr lang="en-US" sz="2800" dirty="0" smtClean="0">
                <a:solidFill>
                  <a:srgbClr val="FFC000"/>
                </a:solidFill>
              </a:rPr>
              <a:t>2)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Engineering testing, including compliance pre-testing, is generally used for understanding control device performance, control device trouble-shooting, and emissions characterization (including process byproducts).</a:t>
            </a:r>
          </a:p>
          <a:p>
            <a:endParaRPr lang="en-US" sz="2400" dirty="0"/>
          </a:p>
          <a:p>
            <a:r>
              <a:rPr lang="en-US" sz="2400" dirty="0" smtClean="0"/>
              <a:t>Test methods do not need to be performed by EPA or other regulatory test methods. However, these regulatory test methods should be considered as it relates to future compliance testing.</a:t>
            </a:r>
          </a:p>
          <a:p>
            <a:endParaRPr lang="en-US" sz="2400" dirty="0"/>
          </a:p>
          <a:p>
            <a:r>
              <a:rPr lang="en-US" sz="2400" dirty="0" smtClean="0"/>
              <a:t>There are test methods provided by industry guidance documents (e.g., semiconductor). These test methods can be used for other industries.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7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Engineering Testing</a:t>
            </a:r>
            <a:r>
              <a:rPr lang="en-US" sz="3200" dirty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(2 </a:t>
            </a:r>
            <a:r>
              <a:rPr lang="en-US" sz="2800" dirty="0">
                <a:solidFill>
                  <a:srgbClr val="FFC000"/>
                </a:solidFill>
              </a:rPr>
              <a:t>of 2)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Good to have test plan for engineering testing.</a:t>
            </a:r>
          </a:p>
          <a:p>
            <a:endParaRPr lang="en-US" sz="2400" dirty="0"/>
          </a:p>
          <a:p>
            <a:r>
              <a:rPr lang="en-US" sz="2400" dirty="0" smtClean="0"/>
              <a:t>If the engineering testing is prelude to compliance testing, ensure the results will assist in what is needed for compliance testing (meeting permit limits, control device trouble-shooting and repairs, etc.)</a:t>
            </a:r>
          </a:p>
          <a:p>
            <a:endParaRPr lang="en-US" sz="2400" dirty="0"/>
          </a:p>
          <a:p>
            <a:r>
              <a:rPr lang="en-US" sz="2400" dirty="0" smtClean="0"/>
              <a:t>Consider whether it should be done under Attorney-Client Privilege.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83642"/>
              </p:ext>
            </p:extLst>
          </p:nvPr>
        </p:nvGraphicFramePr>
        <p:xfrm>
          <a:off x="5867400" y="5410200"/>
          <a:ext cx="160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Clip" r:id="rId3" imgW="4762440" imgH="3504600" progId="">
                  <p:embed/>
                </p:oleObj>
              </mc:Choice>
              <mc:Fallback>
                <p:oleObj name="Clip" r:id="rId3" imgW="4762440" imgH="350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1600200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3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Compliance Testing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Also called performance testing.</a:t>
            </a:r>
          </a:p>
          <a:p>
            <a:endParaRPr lang="en-US" sz="2400" dirty="0"/>
          </a:p>
          <a:p>
            <a:r>
              <a:rPr lang="en-US" sz="2400" dirty="0" smtClean="0"/>
              <a:t>Usually done for air permit conditions and other regulations (NSPS, NESHAP, local regulations, etc.).</a:t>
            </a:r>
          </a:p>
          <a:p>
            <a:endParaRPr lang="en-US" sz="2400" dirty="0"/>
          </a:p>
          <a:p>
            <a:r>
              <a:rPr lang="en-US" sz="2400" dirty="0" smtClean="0"/>
              <a:t>“Passing” is critical for success.</a:t>
            </a:r>
          </a:p>
          <a:p>
            <a:endParaRPr lang="en-US" sz="2400" dirty="0"/>
          </a:p>
          <a:p>
            <a:r>
              <a:rPr lang="en-US" sz="2400" dirty="0" smtClean="0"/>
              <a:t>Important to work closely with regulatory agencies and testing companies.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79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-house standard o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5961</TotalTime>
  <Words>872</Words>
  <Application>Microsoft Office PowerPoint</Application>
  <PresentationFormat>On-screen Show (4:3)</PresentationFormat>
  <Paragraphs>137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In-house standard option</vt:lpstr>
      <vt:lpstr>Clip</vt:lpstr>
      <vt:lpstr>Preparing for a Stack Test </vt:lpstr>
      <vt:lpstr>Agenda</vt:lpstr>
      <vt:lpstr>Centralized Scrubber</vt:lpstr>
      <vt:lpstr>General Testing Info (1 of 3)</vt:lpstr>
      <vt:lpstr>General Testing Info (2 of 3)</vt:lpstr>
      <vt:lpstr>General Testing Info (3 of 3)</vt:lpstr>
      <vt:lpstr>Engineering Testing (1 of 2)</vt:lpstr>
      <vt:lpstr>Engineering Testing (2 of 2)</vt:lpstr>
      <vt:lpstr>Compliance Testing</vt:lpstr>
      <vt:lpstr>Compliance Testing – Possible Steps (1 of 5)</vt:lpstr>
      <vt:lpstr>Compliance Testing – Possible Steps (2 of 5)</vt:lpstr>
      <vt:lpstr>Compliance Testing – Possible Steps (3 of 5)</vt:lpstr>
      <vt:lpstr>Compliance Testing – Possible Steps (4 of 5)</vt:lpstr>
      <vt:lpstr>Compliance Testing – Possible Steps (5 of 5)</vt:lpstr>
      <vt:lpstr>Questions?</vt:lpstr>
      <vt:lpstr>Contact Us</vt:lpstr>
    </vt:vector>
  </TitlesOfParts>
  <Company>Trinity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Judy Dalton</dc:creator>
  <cp:lastModifiedBy>jimth</cp:lastModifiedBy>
  <cp:revision>698</cp:revision>
  <cp:lastPrinted>2018-01-25T21:56:38Z</cp:lastPrinted>
  <dcterms:created xsi:type="dcterms:W3CDTF">2012-01-20T17:50:06Z</dcterms:created>
  <dcterms:modified xsi:type="dcterms:W3CDTF">2018-02-08T15:47:43Z</dcterms:modified>
</cp:coreProperties>
</file>